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266" r:id="rId4"/>
    <p:sldId id="278" r:id="rId5"/>
    <p:sldId id="279" r:id="rId6"/>
    <p:sldId id="267" r:id="rId7"/>
    <p:sldId id="285" r:id="rId8"/>
    <p:sldId id="292" r:id="rId9"/>
    <p:sldId id="29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99C"/>
    <a:srgbClr val="4472C4"/>
    <a:srgbClr val="7CC172"/>
    <a:srgbClr val="CF5495"/>
    <a:srgbClr val="094787"/>
    <a:srgbClr val="09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86486"/>
  </p:normalViewPr>
  <p:slideViewPr>
    <p:cSldViewPr snapToGrid="0" snapToObjects="1">
      <p:cViewPr varScale="1">
        <p:scale>
          <a:sx n="62" d="100"/>
          <a:sy n="62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7385E-6F32-1C48-80E8-FAEFCB9311F2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86BD-985A-3843-B861-512BA1F2CF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53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4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70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91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71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75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84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77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82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A86BD-985A-3843-B861-512BA1F2CF8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46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EADD5-097C-3349-BA19-31177B3D9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268E38-C743-D04C-A26A-A6BF9255C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BD6598-E739-F14E-9444-E7CC9835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3DD2E9-1A00-9B49-846E-1DBFF4A9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41661B-14D5-744A-B910-C1335088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585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73350-BE90-5F45-98DA-0490F7A1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9B60E2-6CC6-E84B-B9E1-D833E79D3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989A3D-3D25-C649-9DF4-828B6B08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F7536E-A9B1-3E46-87F9-5168B24B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A3CE9A-0434-0E4B-ACDB-3435CDCF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92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52EAC6-A16F-2F47-BEC6-39457ADC1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EDA595-CE3E-1147-879D-7079AE182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50D445-F261-5842-8E65-AB57EAC4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5CB11B-9FE8-F843-BAC6-4DEDB6D6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F84033-3540-B14A-89B7-342616FE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92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F516D-8562-7D44-A17E-2C5129C7E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6ABC76-E1E2-F24A-9F99-7FB197E62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2614E9-6586-0F47-B9BC-19A1474C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83AFF7-E580-0441-80E9-AC4B769C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58D470-1941-3846-8986-15587AB2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03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F5BCF-C3AA-AB45-A55C-592E58F9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A906EF-DA94-A34F-90E3-BD203E75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6BD09-7ADA-AB43-AC78-0A177F08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2F4E20-7718-0644-89C8-C18386FB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A614E7-CF42-DB4A-A1AD-91A6E4DD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31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ECA0D-E0A4-D24F-A609-6ADEA364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43EF7B-DDA9-6547-9216-EA0B8B890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ED0BD73-6AAA-F847-9088-311147195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B9C491-78F4-AE4A-9674-932C7D42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99F8F2C-7C1A-2E45-B860-70E8E22D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1499BC-420F-3D4D-A1DA-30BEC65D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04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64B16-1B6B-8948-BD06-DF5C3A2C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676741-582F-2748-BE96-2C9FBE8A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C71E4C-E127-B34A-9935-53BDCA663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2804A8-F9F8-BD49-BB73-A1B0C4693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58C64C-94E4-AE40-B661-7926E566E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F3BC831-D798-EB4A-869C-50252B6A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BFB1A59-23C2-5B46-A9FC-33E9B83F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8E8A13-2465-AA4C-A2BA-C60D39FF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421C2-0AE2-684B-9EF8-E0269E17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65B9CF-8D2B-5C40-8C1E-BD47D7B1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345B4D-5575-5E4D-BD60-99DC4AD1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3850CB4-8A34-7640-9240-A1ACCBF8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00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B83EFA0-5FF9-F948-B9AC-A07B7A1F1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BBC6D5-6729-8544-AA5D-B550ED3E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2995A8-1B49-5541-8C1C-B42E3AA5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7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0AB89-E7E6-4941-AA9D-894B4054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6D998D-A7DA-5748-BBAD-02D8BB792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333EB8-3EF2-EF4D-86C8-AB3BD5362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4DBE8F-9564-9746-B925-41BF8231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D87BA7-C210-AD49-B03A-0213E6CA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9D00BB-FBC3-504A-8739-5A945641A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702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E2432-7449-574E-A4D5-39039137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7238F01-8BCD-1C44-BDA9-69C2D8847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65420F-1AB1-7C4D-8D85-9F2B22492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3E49A0-BC84-8B48-9915-8D903ABC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D7C687-E270-7D48-BE5C-AFC25070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429F3B-BC56-574E-B1A3-A0FAAFB3A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46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0B610D-8AB7-334D-8B04-030290A5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E99B79-0B0A-D64B-8D6B-653838FB4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01F94F-60F1-954E-AE3C-C3816CFE6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C3C0-3BCF-B948-AC76-4593E62A4B6F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DE70C9-E72B-3D46-88B4-780B3794A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2A8088-437B-DD40-8524-94FC1653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123C5-C8EA-2C47-AB6E-BFDD14C848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6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-3324"/>
            <a:ext cx="4724288" cy="6861324"/>
          </a:xfrm>
          <a:prstGeom prst="rect">
            <a:avLst/>
          </a:prstGeom>
          <a:solidFill>
            <a:srgbClr val="094685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712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4685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9B49AB-81FD-0B44-BAA2-C1153819B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6055" y="1122363"/>
            <a:ext cx="3308130" cy="2387600"/>
          </a:xfrm>
        </p:spPr>
        <p:txBody>
          <a:bodyPr>
            <a:normAutofit/>
          </a:bodyPr>
          <a:lstStyle/>
          <a:p>
            <a:pPr algn="l"/>
            <a:r>
              <a:rPr lang="nl-NL" sz="7200" dirty="0">
                <a:solidFill>
                  <a:srgbClr val="FFFFFF"/>
                </a:solidFill>
              </a:rPr>
              <a:t>Bouw-logistiek</a:t>
            </a:r>
            <a:endParaRPr lang="nl-NL" sz="42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7B0DAD-021D-6045-AD08-9A0F11382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4921" y="4107257"/>
            <a:ext cx="3740702" cy="1655762"/>
          </a:xfrm>
        </p:spPr>
        <p:txBody>
          <a:bodyPr>
            <a:noAutofit/>
          </a:bodyPr>
          <a:lstStyle/>
          <a:p>
            <a:pPr algn="l"/>
            <a:r>
              <a:rPr lang="nl-NL" sz="2100" dirty="0">
                <a:solidFill>
                  <a:srgbClr val="FFFFFF"/>
                </a:solidFill>
                <a:latin typeface="+mj-lt"/>
              </a:rPr>
              <a:t>Han van der Steen (coördinator)</a:t>
            </a:r>
          </a:p>
          <a:p>
            <a:pPr algn="l"/>
            <a:r>
              <a:rPr lang="nl-NL" sz="2100" dirty="0">
                <a:solidFill>
                  <a:srgbClr val="FFFFFF"/>
                </a:solidFill>
                <a:latin typeface="+mj-lt"/>
              </a:rPr>
              <a:t>Pinar Coban (projectleider)</a:t>
            </a:r>
          </a:p>
          <a:p>
            <a:pPr algn="l"/>
            <a:endParaRPr lang="nl-NL" sz="2100" dirty="0">
              <a:solidFill>
                <a:srgbClr val="FFFFFF"/>
              </a:solidFill>
              <a:latin typeface="+mj-lt"/>
            </a:endParaRPr>
          </a:p>
          <a:p>
            <a:pPr algn="l"/>
            <a:r>
              <a:rPr lang="nl-NL" sz="2100" dirty="0">
                <a:solidFill>
                  <a:srgbClr val="FFFFFF"/>
                </a:solidFill>
                <a:latin typeface="+mj-lt"/>
              </a:rPr>
              <a:t>14 september 2020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889CDD-131C-8F42-8BF0-04D496FD52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6" y="1889583"/>
            <a:ext cx="6274296" cy="1960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496" y="3850300"/>
            <a:ext cx="6513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094787"/>
                </a:solidFill>
                <a:latin typeface="+mj-lt"/>
              </a:rPr>
              <a:t>Programmalijn Logistiek</a:t>
            </a:r>
          </a:p>
        </p:txBody>
      </p:sp>
    </p:spTree>
    <p:extLst>
      <p:ext uri="{BB962C8B-B14F-4D97-AF65-F5344CB8AC3E}">
        <p14:creationId xmlns:p14="http://schemas.microsoft.com/office/powerpoint/2010/main" val="164587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rgbClr val="09468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468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143C8-0F47-6246-831A-C86020A9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510698" cy="5254510"/>
          </a:xfrm>
        </p:spPr>
        <p:txBody>
          <a:bodyPr>
            <a:normAutofit/>
          </a:bodyPr>
          <a:lstStyle/>
          <a:p>
            <a:r>
              <a:rPr lang="nl-NL" sz="5400" dirty="0"/>
              <a:t>Context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C5ABB-D72E-F34C-AD7F-A5671F8B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644" y="190983"/>
            <a:ext cx="6980348" cy="656863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+mj-lt"/>
              </a:rPr>
              <a:t>Ruimtelijk vraagstuk, schaarste.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+mj-lt"/>
              </a:rPr>
              <a:t>	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Verstedelijking.</a:t>
            </a:r>
          </a:p>
          <a:p>
            <a:pPr marL="1436688" lvl="2" indent="-273050"/>
            <a:r>
              <a:rPr lang="nl-NL" dirty="0">
                <a:solidFill>
                  <a:schemeClr val="bg1"/>
                </a:solidFill>
                <a:latin typeface="+mj-lt"/>
              </a:rPr>
              <a:t>170.000 woningen tot 2040.</a:t>
            </a:r>
          </a:p>
          <a:p>
            <a:pPr marL="1436688" lvl="2" indent="-273050"/>
            <a:r>
              <a:rPr lang="nl-NL" dirty="0">
                <a:solidFill>
                  <a:schemeClr val="bg1"/>
                </a:solidFill>
                <a:latin typeface="+mj-lt"/>
              </a:rPr>
              <a:t>Plus renovatie en verduurzaming.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+mj-lt"/>
              </a:rPr>
              <a:t>	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Grote onderhoudsopgave Rijk en Provincie.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  <a:latin typeface="+mj-lt"/>
              </a:rPr>
              <a:t>	Tempo!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+mj-lt"/>
              </a:rPr>
              <a:t>Klimaat en stikstof.</a:t>
            </a:r>
          </a:p>
          <a:p>
            <a:pPr marL="895350" indent="0">
              <a:buNone/>
            </a:pPr>
            <a:r>
              <a:rPr lang="nl-NL" dirty="0">
                <a:solidFill>
                  <a:schemeClr val="bg1"/>
                </a:solidFill>
                <a:latin typeface="+mj-lt"/>
              </a:rPr>
              <a:t>	</a:t>
            </a:r>
            <a:r>
              <a:rPr lang="nl-NL" sz="2400" dirty="0">
                <a:solidFill>
                  <a:schemeClr val="bg1"/>
                </a:solidFill>
                <a:latin typeface="+mj-lt"/>
              </a:rPr>
              <a:t>Zero emissie zones voor stadslogistiek vanaf 2025 / 2030.</a:t>
            </a:r>
          </a:p>
          <a:p>
            <a:pPr marL="895350" indent="0">
              <a:buNone/>
            </a:pPr>
            <a:r>
              <a:rPr lang="nl-NL" sz="2400" dirty="0">
                <a:solidFill>
                  <a:schemeClr val="bg1"/>
                </a:solidFill>
                <a:latin typeface="+mj-lt"/>
              </a:rPr>
              <a:t>Grondstoffen en circulariteit.</a:t>
            </a:r>
          </a:p>
          <a:p>
            <a:pPr marL="895350" indent="0">
              <a:buNone/>
            </a:pPr>
            <a:r>
              <a:rPr lang="nl-NL" sz="2400" dirty="0">
                <a:solidFill>
                  <a:schemeClr val="bg1"/>
                </a:solidFill>
                <a:latin typeface="+mj-lt"/>
              </a:rPr>
              <a:t>Reductie stikstofuitstoot tijdens de bouw.</a:t>
            </a:r>
          </a:p>
        </p:txBody>
      </p:sp>
    </p:spTree>
    <p:extLst>
      <p:ext uri="{BB962C8B-B14F-4D97-AF65-F5344CB8AC3E}">
        <p14:creationId xmlns:p14="http://schemas.microsoft.com/office/powerpoint/2010/main" val="214859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9C6DAC43-6265-1641-B035-D8FC86FE02EC}"/>
              </a:ext>
            </a:extLst>
          </p:cNvPr>
          <p:cNvGrpSpPr/>
          <p:nvPr/>
        </p:nvGrpSpPr>
        <p:grpSpPr>
          <a:xfrm>
            <a:off x="0" y="0"/>
            <a:ext cx="8193741" cy="5797427"/>
            <a:chOff x="0" y="0"/>
            <a:chExt cx="8193741" cy="579742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0DE663C-862E-E344-A977-D47B14D4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193741" cy="5797427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6058092-DFBE-504C-95F6-D63034F5D4C0}"/>
                </a:ext>
              </a:extLst>
            </p:cNvPr>
            <p:cNvSpPr/>
            <p:nvPr/>
          </p:nvSpPr>
          <p:spPr>
            <a:xfrm>
              <a:off x="304800" y="815788"/>
              <a:ext cx="2187388" cy="7978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3FD26A16-CBD6-5045-BD0D-446A5D8D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171" y="2796988"/>
            <a:ext cx="5786829" cy="408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6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60698" y="283426"/>
            <a:ext cx="805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Denkrichting: regionale bouwhubs</a:t>
            </a:r>
          </a:p>
        </p:txBody>
      </p:sp>
      <p:pic>
        <p:nvPicPr>
          <p:cNvPr id="6" name="Picture 5" descr="Schermafbeelding 2020-03-04 om 17.0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845" y="849366"/>
            <a:ext cx="7371706" cy="54469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1913" y="5065191"/>
            <a:ext cx="83715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Bouwhub</a:t>
            </a:r>
            <a:endParaRPr lang="nl-NL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20% - 70% minder ritten.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Tijdbesparing.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Sneller en beter beheersbaar bouwproces.</a:t>
            </a:r>
          </a:p>
        </p:txBody>
      </p:sp>
      <p:pic>
        <p:nvPicPr>
          <p:cNvPr id="5" name="33C63182-9652-42C7-95BA-E62599C9060A" descr="0BD1A679-6C26-443E-B2AF-2CCD1E3D95B9">
            <a:extLst>
              <a:ext uri="{FF2B5EF4-FFF2-40B4-BE49-F238E27FC236}">
                <a16:creationId xmlns:a16="http://schemas.microsoft.com/office/drawing/2014/main" id="{6CAC6C41-86BC-4109-A99F-28BF05B4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8" y="2227265"/>
            <a:ext cx="3176495" cy="170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4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8-10-31-ECON1-bouwhub-3-FC_web">
            <a:extLst>
              <a:ext uri="{FF2B5EF4-FFF2-40B4-BE49-F238E27FC236}">
                <a16:creationId xmlns:a16="http://schemas.microsoft.com/office/drawing/2014/main" id="{9D1F1AF2-00F3-2342-A439-5368B83B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8FFEA27-08D8-5B4D-B74F-C47F1AA8C3EA}"/>
              </a:ext>
            </a:extLst>
          </p:cNvPr>
          <p:cNvSpPr txBox="1"/>
          <p:nvPr/>
        </p:nvSpPr>
        <p:spPr>
          <a:xfrm>
            <a:off x="9591038" y="5676053"/>
            <a:ext cx="237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68% minder transportkilometers</a:t>
            </a:r>
          </a:p>
        </p:txBody>
      </p:sp>
    </p:spTree>
    <p:extLst>
      <p:ext uri="{BB962C8B-B14F-4D97-AF65-F5344CB8AC3E}">
        <p14:creationId xmlns:p14="http://schemas.microsoft.com/office/powerpoint/2010/main" val="108010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8847BA6-4C46-E948-BF51-49A96114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17" y="0"/>
            <a:ext cx="970871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6128" y="969473"/>
            <a:ext cx="2635739" cy="128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935248" y="1995772"/>
            <a:ext cx="2635739" cy="128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542140" y="1245872"/>
            <a:ext cx="537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Bv. b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edrijventerreinen als potentiële bouwhubs / consolidatie-locaties.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6E65B21-5155-5445-AE7F-1AA6B4B0CBE0}"/>
              </a:ext>
            </a:extLst>
          </p:cNvPr>
          <p:cNvSpPr txBox="1"/>
          <p:nvPr/>
        </p:nvSpPr>
        <p:spPr>
          <a:xfrm>
            <a:off x="794004" y="2341671"/>
            <a:ext cx="289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geplande woningen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3B54C58C-2A94-B44B-B0FB-65074771196C}"/>
              </a:ext>
            </a:extLst>
          </p:cNvPr>
          <p:cNvSpPr txBox="1"/>
          <p:nvPr/>
        </p:nvSpPr>
        <p:spPr>
          <a:xfrm>
            <a:off x="794004" y="2788772"/>
            <a:ext cx="279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bedrijventerreinen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1FA3EE37-54B2-814C-A95D-84B08639B60D}"/>
              </a:ext>
            </a:extLst>
          </p:cNvPr>
          <p:cNvSpPr/>
          <p:nvPr/>
        </p:nvSpPr>
        <p:spPr>
          <a:xfrm>
            <a:off x="600173" y="2446209"/>
            <a:ext cx="162408" cy="160256"/>
          </a:xfrm>
          <a:prstGeom prst="ellipse">
            <a:avLst/>
          </a:prstGeom>
          <a:solidFill>
            <a:srgbClr val="CF5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1FA3EE37-54B2-814C-A95D-84B08639B60D}"/>
              </a:ext>
            </a:extLst>
          </p:cNvPr>
          <p:cNvSpPr/>
          <p:nvPr/>
        </p:nvSpPr>
        <p:spPr>
          <a:xfrm>
            <a:off x="600173" y="2893310"/>
            <a:ext cx="162408" cy="160256"/>
          </a:xfrm>
          <a:prstGeom prst="ellipse">
            <a:avLst/>
          </a:prstGeom>
          <a:solidFill>
            <a:srgbClr val="7CC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33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rgbClr val="09468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468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143C8-0F47-6246-831A-C86020A9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510698" cy="5254510"/>
          </a:xfrm>
        </p:spPr>
        <p:txBody>
          <a:bodyPr>
            <a:normAutofit/>
          </a:bodyPr>
          <a:lstStyle/>
          <a:p>
            <a:r>
              <a:rPr lang="nl-NL" sz="5400" dirty="0"/>
              <a:t>Planning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EFD7A9-CC60-8643-89EE-9F4A94173C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02888"/>
              </p:ext>
            </p:extLst>
          </p:nvPr>
        </p:nvGraphicFramePr>
        <p:xfrm>
          <a:off x="4957716" y="1752827"/>
          <a:ext cx="7369961" cy="316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4" imgW="5969000" imgH="2565400" progId="Word.Document.12">
                  <p:embed/>
                </p:oleObj>
              </mc:Choice>
              <mc:Fallback>
                <p:oleObj name="Document" r:id="rId4" imgW="59690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7716" y="1752827"/>
                        <a:ext cx="7369961" cy="3167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95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rgbClr val="09468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468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143C8-0F47-6246-831A-C86020A9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640263"/>
            <a:ext cx="3761023" cy="5254510"/>
          </a:xfrm>
        </p:spPr>
        <p:txBody>
          <a:bodyPr>
            <a:normAutofit/>
          </a:bodyPr>
          <a:lstStyle/>
          <a:p>
            <a:r>
              <a:rPr lang="nl-NL" sz="4800" dirty="0"/>
              <a:t>Expertgroep bouwlogistiek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C5ABB-D72E-F34C-AD7F-A5671F8B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717" y="190983"/>
            <a:ext cx="7147275" cy="656863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Bereikbaar Haaglanden en Rijnland – Michel Oldenburg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BMN Bouwmaterialen – Fred Bouwmeester</a:t>
            </a: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Bouwcampus / RWS – Harald Versteeg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Bouwend Nederland – Wouter Saes / Arjan </a:t>
            </a:r>
            <a:r>
              <a:rPr lang="nl-NL" sz="2200" dirty="0" err="1">
                <a:solidFill>
                  <a:schemeClr val="bg1"/>
                </a:solidFill>
                <a:latin typeface="+mj-lt"/>
              </a:rPr>
              <a:t>Walinga</a:t>
            </a:r>
            <a:endParaRPr lang="nl-NL" sz="220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Gemeente Rotterdam – Jan Robbert Albrechts</a:t>
            </a: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HIBIN – Peter van Heijgen</a:t>
            </a:r>
          </a:p>
          <a:p>
            <a:pPr mar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Hogeschool Rotterdam – Alexander de Vries</a:t>
            </a: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Jak Consultancy – Michiel Jak</a:t>
            </a:r>
          </a:p>
          <a:p>
            <a:pPr marL="0" lvl="0" indent="0">
              <a:buNone/>
            </a:pPr>
            <a:r>
              <a:rPr lang="en-GB" sz="2200" dirty="0">
                <a:solidFill>
                  <a:schemeClr val="bg1"/>
                </a:solidFill>
                <a:latin typeface="+mj-lt"/>
              </a:rPr>
              <a:t>Provincie ZH – Folkert Hottinga</a:t>
            </a:r>
            <a:endParaRPr lang="nl-NL" sz="2200" dirty="0">
              <a:solidFill>
                <a:schemeClr val="bg1"/>
              </a:solidFill>
              <a:latin typeface="+mj-lt"/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TLN – Paul van der Linde</a:t>
            </a: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TNO – Siem van Merriënboer</a:t>
            </a:r>
          </a:p>
          <a:p>
            <a:pPr marL="0" lvl="0" indent="0">
              <a:buNone/>
            </a:pPr>
            <a:r>
              <a:rPr lang="nl-NL" sz="2200" dirty="0">
                <a:solidFill>
                  <a:schemeClr val="bg1"/>
                </a:solidFill>
                <a:latin typeface="+mj-lt"/>
              </a:rPr>
              <a:t>Verkeersonderneming – Bas Timmers</a:t>
            </a:r>
          </a:p>
        </p:txBody>
      </p:sp>
    </p:spTree>
    <p:extLst>
      <p:ext uri="{BB962C8B-B14F-4D97-AF65-F5344CB8AC3E}">
        <p14:creationId xmlns:p14="http://schemas.microsoft.com/office/powerpoint/2010/main" val="74717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rgbClr val="094685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9468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0143C8-0F47-6246-831A-C86020A9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52" y="640263"/>
            <a:ext cx="4116242" cy="5254510"/>
          </a:xfrm>
        </p:spPr>
        <p:txBody>
          <a:bodyPr>
            <a:normAutofit/>
          </a:bodyPr>
          <a:lstStyle/>
          <a:p>
            <a:r>
              <a:rPr lang="nl-NL" dirty="0"/>
              <a:t>Relatie Verstedelijkings-alliantie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8C5ABB-D72E-F34C-AD7F-A5671F8B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7088" y="190983"/>
            <a:ext cx="6782904" cy="6568633"/>
          </a:xfrm>
        </p:spPr>
        <p:txBody>
          <a:bodyPr anchor="ctr">
            <a:noAutofit/>
          </a:bodyPr>
          <a:lstStyle/>
          <a:p>
            <a:pPr marL="0" lvl="0" indent="0">
              <a:buNone/>
            </a:pPr>
            <a:r>
              <a:rPr lang="nl-NL" sz="3200" dirty="0">
                <a:solidFill>
                  <a:schemeClr val="bg1"/>
                </a:solidFill>
                <a:latin typeface="+mj-lt"/>
              </a:rPr>
              <a:t>Graag meekijken met, en liefst meedoen met de Expertgroep die eens in de drie maanden bij elkaar komt. </a:t>
            </a:r>
          </a:p>
        </p:txBody>
      </p:sp>
    </p:spTree>
    <p:extLst>
      <p:ext uri="{BB962C8B-B14F-4D97-AF65-F5344CB8AC3E}">
        <p14:creationId xmlns:p14="http://schemas.microsoft.com/office/powerpoint/2010/main" val="1177453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211</Words>
  <Application>Microsoft Office PowerPoint</Application>
  <PresentationFormat>Breedbeeld</PresentationFormat>
  <Paragraphs>52</Paragraphs>
  <Slides>9</Slides>
  <Notes>9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Document</vt:lpstr>
      <vt:lpstr>Bouw-logistiek</vt:lpstr>
      <vt:lpstr>Context</vt:lpstr>
      <vt:lpstr>PowerPoint-presentatie</vt:lpstr>
      <vt:lpstr>PowerPoint-presentatie</vt:lpstr>
      <vt:lpstr>PowerPoint-presentatie</vt:lpstr>
      <vt:lpstr>PowerPoint-presentatie</vt:lpstr>
      <vt:lpstr>Planning</vt:lpstr>
      <vt:lpstr>Expertgroep bouwlogistiek</vt:lpstr>
      <vt:lpstr>Relatie Verstedelijkings-alliantie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Bouw-logistiek</dc:title>
  <dc:creator>han van der steen</dc:creator>
  <cp:lastModifiedBy>Steen F.A.M. van der (Han)</cp:lastModifiedBy>
  <cp:revision>87</cp:revision>
  <dcterms:created xsi:type="dcterms:W3CDTF">2020-07-09T19:08:46Z</dcterms:created>
  <dcterms:modified xsi:type="dcterms:W3CDTF">2020-09-15T06:18:11Z</dcterms:modified>
</cp:coreProperties>
</file>